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9" r:id="rId2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54054" autoAdjust="0"/>
  </p:normalViewPr>
  <p:slideViewPr>
    <p:cSldViewPr snapToGrid="0" snapToObjects="1">
      <p:cViewPr varScale="1">
        <p:scale>
          <a:sx n="52" d="100"/>
          <a:sy n="52" d="100"/>
        </p:scale>
        <p:origin x="230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sen, Ruben" userId="cae191bb-425a-4237-8f94-50e246173a2c" providerId="ADAL" clId="{5BA2ADF8-4D99-4499-8CCB-EAABE9A7E092}"/>
  </pc:docChgLst>
  <pc:docChgLst>
    <pc:chgData name="Ruben Lucassen" userId="cae191bb-425a-4237-8f94-50e246173a2c" providerId="ADAL" clId="{6FF7D06A-F8BB-40F1-8ABD-9647C2F708F0}"/>
    <pc:docChg chg="modSld">
      <pc:chgData name="Ruben Lucassen" userId="cae191bb-425a-4237-8f94-50e246173a2c" providerId="ADAL" clId="{6FF7D06A-F8BB-40F1-8ABD-9647C2F708F0}" dt="2023-05-31T15:14:51.488" v="19" actId="20577"/>
      <pc:docMkLst>
        <pc:docMk/>
      </pc:docMkLst>
      <pc:sldChg chg="modNotesTx">
        <pc:chgData name="Ruben Lucassen" userId="cae191bb-425a-4237-8f94-50e246173a2c" providerId="ADAL" clId="{6FF7D06A-F8BB-40F1-8ABD-9647C2F708F0}" dt="2023-05-31T15:14:51.488" v="19" actId="20577"/>
        <pc:sldMkLst>
          <pc:docMk/>
          <pc:sldMk cId="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BA61E-BF8E-4D0E-B3CE-4CED06A05317}" type="datetimeFigureOut">
              <a:rPr lang="en-NL" smtClean="0"/>
              <a:t>05/31/2023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C6052-D20D-475C-B663-C2F32B6492D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56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DESCRIPTION:</a:t>
            </a:r>
          </a:p>
          <a:p>
            <a:r>
              <a:rPr lang="en-US" dirty="0"/>
              <a:t>The multimedia material consists of one file</a:t>
            </a:r>
            <a:r>
              <a:rPr lang="en-US"/>
              <a:t>, multimedia.</a:t>
            </a:r>
            <a:r>
              <a:rPr lang="en-US" dirty="0"/>
              <a:t>pptx,</a:t>
            </a:r>
          </a:p>
          <a:p>
            <a:r>
              <a:rPr lang="en-US" dirty="0"/>
              <a:t>which contains all lung ultrasound videos (in .gif format) from one patient in the test set with overlayed model predictions.</a:t>
            </a:r>
          </a:p>
          <a:p>
            <a:r>
              <a:rPr lang="en-US" dirty="0"/>
              <a:t>The ensemble of five EfficientNet-B0 with U-Net networks was used for predicting the landmark detection heatmap of the B-line origin locations.</a:t>
            </a:r>
          </a:p>
          <a:p>
            <a:r>
              <a:rPr lang="en-US" dirty="0"/>
              <a:t>The threshold for the landmark detection heatmap was set to 0.5, which is similar to how the detections were counted.</a:t>
            </a:r>
          </a:p>
          <a:p>
            <a:endParaRPr lang="en-US" dirty="0"/>
          </a:p>
          <a:p>
            <a:r>
              <a:rPr lang="en-US" dirty="0"/>
              <a:t>Additional information was added to each video:  </a:t>
            </a:r>
          </a:p>
          <a:p>
            <a:r>
              <a:rPr lang="en-US" dirty="0"/>
              <a:t>- In the top left corner, the average number of detections per frame for the entire video is reported.</a:t>
            </a:r>
          </a:p>
          <a:p>
            <a:r>
              <a:rPr lang="en-US" dirty="0"/>
              <a:t>- In the top right corner, the upper symbol indicates the expert video label (+: Presence of B-lines, -: Absence of B-lines),</a:t>
            </a:r>
          </a:p>
          <a:p>
            <a:r>
              <a:rPr lang="en-US" dirty="0"/>
              <a:t>	the lower symbol indicates the model prediction based on the average number of detections per frame (+: Predicted presence of B-lines, -: Predicted absence of B-lines).</a:t>
            </a:r>
          </a:p>
          <a:p>
            <a:r>
              <a:rPr lang="en-US" dirty="0"/>
              <a:t>- At the bottom, the timeline of the video is shown. The videos loop indefinitely and are played at half the original frame rate.</a:t>
            </a:r>
          </a:p>
          <a:p>
            <a:endParaRPr lang="en-US" dirty="0"/>
          </a:p>
          <a:p>
            <a:r>
              <a:rPr lang="en-US" dirty="0"/>
              <a:t>CONTACT INFORMATION:</a:t>
            </a:r>
          </a:p>
          <a:p>
            <a:r>
              <a:rPr lang="en-US" dirty="0"/>
              <a:t>Tina Kapur, PhD</a:t>
            </a:r>
          </a:p>
          <a:p>
            <a:r>
              <a:rPr lang="en-US" dirty="0"/>
              <a:t>Brigham and Women's Hospital, Harvard Medical School</a:t>
            </a:r>
          </a:p>
          <a:p>
            <a:r>
              <a:rPr lang="en-US" dirty="0"/>
              <a:t>Boston, Massachusetts, USA</a:t>
            </a:r>
          </a:p>
          <a:p>
            <a:r>
              <a:rPr lang="en-US" dirty="0"/>
              <a:t>E-mail: tkapur@bwh.harvard.edu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C6052-D20D-475C-B663-C2F32B6492DE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295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</a:defRPr>
            </a:lvl1pPr>
            <a:lvl2pPr>
              <a:defRPr sz="2400">
                <a:latin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</a:defRPr>
            </a:lvl4pPr>
            <a:lvl5pPr>
              <a:defRPr sz="1800">
                <a:latin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</a:defRPr>
            </a:lvl1pPr>
            <a:lvl2pPr>
              <a:defRPr sz="2400">
                <a:latin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</a:defRPr>
            </a:lvl4pPr>
            <a:lvl5pPr>
              <a:defRPr sz="1800">
                <a:latin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5BCAD085-E8A6-8845-BD4E-CB4CCA059FC4}" type="datetimeFigureOut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11.gif"/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12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11" Type="http://schemas.openxmlformats.org/officeDocument/2006/relationships/image" Target="../media/image9.gif"/><Relationship Id="rId5" Type="http://schemas.openxmlformats.org/officeDocument/2006/relationships/image" Target="../media/image3.gif"/><Relationship Id="rId15" Type="http://schemas.openxmlformats.org/officeDocument/2006/relationships/image" Target="../media/image13.gif"/><Relationship Id="rId10" Type="http://schemas.openxmlformats.org/officeDocument/2006/relationships/image" Target="../media/image8.gif"/><Relationship Id="rId4" Type="http://schemas.openxmlformats.org/officeDocument/2006/relationships/image" Target="../media/image2.gif"/><Relationship Id="rId9" Type="http://schemas.openxmlformats.org/officeDocument/2006/relationships/image" Target="../media/image7.gif"/><Relationship Id="rId1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se-079_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365760"/>
            <a:ext cx="2674620" cy="1783080"/>
          </a:xfrm>
          <a:prstGeom prst="rect">
            <a:avLst/>
          </a:prstGeom>
        </p:spPr>
      </p:pic>
      <p:pic>
        <p:nvPicPr>
          <p:cNvPr id="3" name="Picture 2" descr="Case-079_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260" y="365760"/>
            <a:ext cx="2674620" cy="1783080"/>
          </a:xfrm>
          <a:prstGeom prst="rect">
            <a:avLst/>
          </a:prstGeom>
        </p:spPr>
      </p:pic>
      <p:pic>
        <p:nvPicPr>
          <p:cNvPr id="4" name="Picture 3" descr="Case-079_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760" y="365760"/>
            <a:ext cx="2674620" cy="1783080"/>
          </a:xfrm>
          <a:prstGeom prst="rect">
            <a:avLst/>
          </a:prstGeom>
        </p:spPr>
      </p:pic>
      <p:pic>
        <p:nvPicPr>
          <p:cNvPr id="5" name="Picture 4" descr="Case-079_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8260" y="365760"/>
            <a:ext cx="2674620" cy="1783080"/>
          </a:xfrm>
          <a:prstGeom prst="rect">
            <a:avLst/>
          </a:prstGeom>
        </p:spPr>
      </p:pic>
      <p:pic>
        <p:nvPicPr>
          <p:cNvPr id="6" name="Picture 5" descr="Case-079_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2331720"/>
            <a:ext cx="2674620" cy="1783080"/>
          </a:xfrm>
          <a:prstGeom prst="rect">
            <a:avLst/>
          </a:prstGeom>
        </p:spPr>
      </p:pic>
      <p:pic>
        <p:nvPicPr>
          <p:cNvPr id="7" name="Picture 6" descr="Case-079_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3260" y="2331720"/>
            <a:ext cx="2674620" cy="1783080"/>
          </a:xfrm>
          <a:prstGeom prst="rect">
            <a:avLst/>
          </a:prstGeom>
        </p:spPr>
      </p:pic>
      <p:pic>
        <p:nvPicPr>
          <p:cNvPr id="8" name="Picture 7" descr="Case-079_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0760" y="2331720"/>
            <a:ext cx="2674620" cy="1783080"/>
          </a:xfrm>
          <a:prstGeom prst="rect">
            <a:avLst/>
          </a:prstGeom>
        </p:spPr>
      </p:pic>
      <p:pic>
        <p:nvPicPr>
          <p:cNvPr id="9" name="Picture 8" descr="Case-079_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8260" y="2331720"/>
            <a:ext cx="2674620" cy="1783080"/>
          </a:xfrm>
          <a:prstGeom prst="rect">
            <a:avLst/>
          </a:prstGeom>
        </p:spPr>
      </p:pic>
      <p:pic>
        <p:nvPicPr>
          <p:cNvPr id="10" name="Picture 9" descr="Case-079_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" y="4297680"/>
            <a:ext cx="2674620" cy="1783080"/>
          </a:xfrm>
          <a:prstGeom prst="rect">
            <a:avLst/>
          </a:prstGeom>
        </p:spPr>
      </p:pic>
      <p:pic>
        <p:nvPicPr>
          <p:cNvPr id="11" name="Picture 10" descr="Case-079_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3260" y="4297680"/>
            <a:ext cx="2674620" cy="1783080"/>
          </a:xfrm>
          <a:prstGeom prst="rect">
            <a:avLst/>
          </a:prstGeom>
        </p:spPr>
      </p:pic>
      <p:pic>
        <p:nvPicPr>
          <p:cNvPr id="12" name="Picture 11" descr="Case-079_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0760" y="4297680"/>
            <a:ext cx="2674620" cy="1783080"/>
          </a:xfrm>
          <a:prstGeom prst="rect">
            <a:avLst/>
          </a:prstGeom>
        </p:spPr>
      </p:pic>
      <p:pic>
        <p:nvPicPr>
          <p:cNvPr id="13" name="Picture 12" descr="Case-079_1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8260" y="4297680"/>
            <a:ext cx="2674620" cy="1783080"/>
          </a:xfrm>
          <a:prstGeom prst="rect">
            <a:avLst/>
          </a:prstGeom>
        </p:spPr>
      </p:pic>
      <p:pic>
        <p:nvPicPr>
          <p:cNvPr id="14" name="Picture 13" descr="Case-079_13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760" y="6263640"/>
            <a:ext cx="2674620" cy="17830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27" y="1074420"/>
            <a:ext cx="3000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040380"/>
            <a:ext cx="3000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04554"/>
            <a:ext cx="3000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968728"/>
            <a:ext cx="3000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7381" y="0"/>
            <a:ext cx="3513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91293" y="-3572"/>
            <a:ext cx="3385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48793" y="-3572"/>
            <a:ext cx="3385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99881" y="-3572"/>
            <a:ext cx="3513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0"/>
            <a:ext cx="10567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>
                <a:latin typeface="Times New Roman" panose="02020603050405020304" pitchFamily="18" charset="0"/>
              </a:rPr>
              <a:t>Case-079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231</Words>
  <Application>Microsoft Office PowerPoint</Application>
  <PresentationFormat>Custom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Lucassen, R.T. (Ruben)</cp:lastModifiedBy>
  <cp:revision>5</cp:revision>
  <dcterms:created xsi:type="dcterms:W3CDTF">2013-01-27T09:14:16Z</dcterms:created>
  <dcterms:modified xsi:type="dcterms:W3CDTF">2023-05-31T15:14:57Z</dcterms:modified>
  <cp:category/>
</cp:coreProperties>
</file>